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9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Arial" charset="1" panose="020B0604020202020204"/>
      <p:regular r:id="rId22"/>
    </p:embeddedFont>
    <p:embeddedFont>
      <p:font typeface="Fira Sans" charset="1" panose="020B0503050000020004"/>
      <p:regular r:id="rId23"/>
    </p:embeddedFont>
    <p:embeddedFont>
      <p:font typeface="Arimo Bold" charset="1" panose="020B0704020202020204"/>
      <p:regular r:id="rId25"/>
    </p:embeddedFont>
    <p:embeddedFont>
      <p:font typeface="Arimo" charset="1" panose="020B0604020202020204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notesMasters/notesMaster1.xml" Type="http://schemas.openxmlformats.org/officeDocument/2006/relationships/notesMaster"/><Relationship Id="rId2" Target="presProps.xml" Type="http://schemas.openxmlformats.org/officeDocument/2006/relationships/presProps"/><Relationship Id="rId20" Target="theme/theme2.xml" Type="http://schemas.openxmlformats.org/officeDocument/2006/relationships/theme"/><Relationship Id="rId21" Target="notesSlides/notesSlide1.xml" Type="http://schemas.openxmlformats.org/officeDocument/2006/relationships/notes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notesSlides/notesSlide2.xml" Type="http://schemas.openxmlformats.org/officeDocument/2006/relationships/notes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notesSlides/notesSlide3.xml" Type="http://schemas.openxmlformats.org/officeDocument/2006/relationships/notesSlide"/><Relationship Id="rId28" Target="notesSlides/notesSlide4.xml" Type="http://schemas.openxmlformats.org/officeDocument/2006/relationships/notesSlide"/><Relationship Id="rId29" Target="notesSlides/notesSlide5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6.xml" Type="http://schemas.openxmlformats.org/officeDocument/2006/relationships/notesSlide"/><Relationship Id="rId31" Target="notesSlides/notesSlide7.xml" Type="http://schemas.openxmlformats.org/officeDocument/2006/relationships/notesSlide"/><Relationship Id="rId32" Target="notesSlides/notesSlide8.xml" Type="http://schemas.openxmlformats.org/officeDocument/2006/relationships/notesSlide"/><Relationship Id="rId33" Target="notesSlides/notesSlide9.xml" Type="http://schemas.openxmlformats.org/officeDocument/2006/relationships/notesSlide"/><Relationship Id="rId34" Target="notesSlides/notesSlide10.xml" Type="http://schemas.openxmlformats.org/officeDocument/2006/relationships/notesSlide"/><Relationship Id="rId35" Target="notesSlides/notesSlide11.xml" Type="http://schemas.openxmlformats.org/officeDocument/2006/relationships/notesSlide"/><Relationship Id="rId36" Target="notesSlides/notesSlide12.xml" Type="http://schemas.openxmlformats.org/officeDocument/2006/relationships/notesSlide"/><Relationship Id="rId37" Target="notesSlides/notesSlide13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2.jpeg" Type="http://schemas.openxmlformats.org/officeDocument/2006/relationships/image"/><Relationship Id="rId5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3392261" y="212364"/>
            <a:ext cx="12969365" cy="1427287"/>
            <a:chOff x="0" y="0"/>
            <a:chExt cx="17292487" cy="19030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292487" cy="1903050"/>
            </a:xfrm>
            <a:custGeom>
              <a:avLst/>
              <a:gdLst/>
              <a:ahLst/>
              <a:cxnLst/>
              <a:rect r="r" b="b" t="t" l="l"/>
              <a:pathLst>
                <a:path h="1903050" w="17292487">
                  <a:moveTo>
                    <a:pt x="0" y="0"/>
                  </a:moveTo>
                  <a:lnTo>
                    <a:pt x="17292487" y="0"/>
                  </a:lnTo>
                  <a:lnTo>
                    <a:pt x="17292487" y="1903050"/>
                  </a:lnTo>
                  <a:lnTo>
                    <a:pt x="0" y="19030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47625"/>
              <a:ext cx="17292487" cy="18554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7360"/>
                </a:lnSpc>
              </a:pPr>
              <a:r>
                <a:rPr lang="en-US" sz="6814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Agile → DevOps → MLOps</a:t>
              </a:r>
            </a:p>
          </p:txBody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141031" y="4476726"/>
            <a:ext cx="8002970" cy="4644414"/>
            <a:chOff x="0" y="0"/>
            <a:chExt cx="10670626" cy="619255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670667" cy="6192520"/>
            </a:xfrm>
            <a:custGeom>
              <a:avLst/>
              <a:gdLst/>
              <a:ahLst/>
              <a:cxnLst/>
              <a:rect r="r" b="b" t="t" l="l"/>
              <a:pathLst>
                <a:path h="6192520" w="10670667">
                  <a:moveTo>
                    <a:pt x="0" y="0"/>
                  </a:moveTo>
                  <a:lnTo>
                    <a:pt x="10670667" y="0"/>
                  </a:lnTo>
                  <a:lnTo>
                    <a:pt x="10670667" y="6192520"/>
                  </a:lnTo>
                  <a:lnTo>
                    <a:pt x="0" y="61925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-1788"/>
              </a:stretch>
            </a:blipFill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-5400000">
            <a:off x="10928719" y="2816602"/>
            <a:ext cx="4644405" cy="7964652"/>
            <a:chOff x="0" y="0"/>
            <a:chExt cx="6192540" cy="1061953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192520" cy="10619486"/>
            </a:xfrm>
            <a:custGeom>
              <a:avLst/>
              <a:gdLst/>
              <a:ahLst/>
              <a:cxnLst/>
              <a:rect r="r" b="b" t="t" l="l"/>
              <a:pathLst>
                <a:path h="10619486" w="6192520">
                  <a:moveTo>
                    <a:pt x="0" y="0"/>
                  </a:moveTo>
                  <a:lnTo>
                    <a:pt x="6192520" y="0"/>
                  </a:lnTo>
                  <a:lnTo>
                    <a:pt x="6192520" y="10619486"/>
                  </a:lnTo>
                  <a:lnTo>
                    <a:pt x="0" y="106194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-154906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5234025" y="2133016"/>
            <a:ext cx="7819950" cy="165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16010123012- Aaryan Sharma</a:t>
            </a:r>
          </a:p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16010123017- Aditey Kshirsagar</a:t>
            </a:r>
          </a:p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16010123023- Aditya Baheti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11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4304914" y="1275422"/>
            <a:ext cx="9678172" cy="7698243"/>
          </a:xfrm>
          <a:custGeom>
            <a:avLst/>
            <a:gdLst/>
            <a:ahLst/>
            <a:cxnLst/>
            <a:rect r="r" b="b" t="t" l="l"/>
            <a:pathLst>
              <a:path h="7698243" w="9678172">
                <a:moveTo>
                  <a:pt x="0" y="0"/>
                </a:moveTo>
                <a:lnTo>
                  <a:pt x="9678172" y="0"/>
                </a:lnTo>
                <a:lnTo>
                  <a:pt x="9678172" y="7698242"/>
                </a:lnTo>
                <a:lnTo>
                  <a:pt x="0" y="76982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459" r="0" b="-8459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82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7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The Evo</a:t>
            </a:r>
            <a:r>
              <a:rPr lang="en-US" b="true" sz="5062" strike="noStrike" u="non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lution Timeline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12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5254699" y="321508"/>
            <a:ext cx="8642203" cy="82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7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Conc</a:t>
            </a:r>
            <a:r>
              <a:rPr lang="en-US" b="true" sz="5062" strike="noStrike" u="non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lusion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28650" y="2238614"/>
            <a:ext cx="17356722" cy="5852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11309" indent="-455655" lvl="1">
              <a:lnSpc>
                <a:spcPts val="6724"/>
              </a:lnSpc>
              <a:buFont typeface="Arial"/>
              <a:buChar char="•"/>
            </a:pPr>
            <a:r>
              <a:rPr lang="en-US" sz="42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journ</a:t>
            </a:r>
            <a:r>
              <a:rPr lang="en-US" sz="42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ey from Agile to DevOps to MLOps shows how software engineering continues to evolve.</a:t>
            </a:r>
          </a:p>
          <a:p>
            <a:pPr algn="l" marL="911309" indent="-455655" lvl="1">
              <a:lnSpc>
                <a:spcPts val="6724"/>
              </a:lnSpc>
              <a:buFont typeface="Arial"/>
              <a:buChar char="•"/>
            </a:pPr>
            <a:r>
              <a:rPr lang="en-US" sz="42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Agile</a:t>
            </a:r>
            <a:r>
              <a:rPr lang="en-US" sz="42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delivered speed, DevOps delivered efficiency, and MLOps delivers intelligence.</a:t>
            </a:r>
          </a:p>
          <a:p>
            <a:pPr algn="l" marL="911309" indent="-455655" lvl="1">
              <a:lnSpc>
                <a:spcPts val="6724"/>
              </a:lnSpc>
              <a:buFont typeface="Arial"/>
              <a:buChar char="•"/>
            </a:pPr>
            <a:r>
              <a:rPr lang="en-US" sz="42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</a:t>
            </a:r>
            <a:r>
              <a:rPr lang="en-US" sz="42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ese methods will continue to shape the future of innovation and automation in technology.</a:t>
            </a:r>
          </a:p>
          <a:p>
            <a:pPr algn="l">
              <a:lnSpc>
                <a:spcPts val="6727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450" cy="744750"/>
            <a:chOff x="0" y="0"/>
            <a:chExt cx="4032600" cy="993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600" cy="993000"/>
            </a:xfrm>
            <a:custGeom>
              <a:avLst/>
              <a:gdLst/>
              <a:ahLst/>
              <a:cxnLst/>
              <a:rect r="r" b="b" t="t" l="l"/>
              <a:pathLst>
                <a:path h="993000" w="4032600">
                  <a:moveTo>
                    <a:pt x="0" y="0"/>
                  </a:moveTo>
                  <a:lnTo>
                    <a:pt x="4032600" y="0"/>
                  </a:lnTo>
                  <a:lnTo>
                    <a:pt x="4032600" y="993000"/>
                  </a:lnTo>
                  <a:lnTo>
                    <a:pt x="0" y="99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600" cy="10025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13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7418996" y="291559"/>
            <a:ext cx="3450008" cy="753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12"/>
              </a:lnSpc>
            </a:pPr>
            <a:r>
              <a:rPr lang="en-US" sz="4662" b="tru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References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027985" y="2327539"/>
            <a:ext cx="13071013" cy="5089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9541" indent="-409770" lvl="1">
              <a:lnSpc>
                <a:spcPts val="5086"/>
              </a:lnSpc>
              <a:buAutoNum type="arabicPeriod" startAt="1"/>
            </a:pPr>
            <a:r>
              <a:rPr lang="en-US" sz="3795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3795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Pressman, Roger S. Software Engineering: A Practitioner’s Approach, 8th Edition, McGraw-Hill, 2015.</a:t>
            </a:r>
          </a:p>
          <a:p>
            <a:pPr algn="l" marL="819541" indent="-409770" lvl="1">
              <a:lnSpc>
                <a:spcPts val="5086"/>
              </a:lnSpc>
              <a:buAutoNum type="arabicPeriod" startAt="1"/>
            </a:pPr>
            <a:r>
              <a:rPr lang="en-US" sz="3795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https://www.databricks.com/glossary/mlops</a:t>
            </a:r>
          </a:p>
          <a:p>
            <a:pPr algn="l" marL="819541" indent="-409770" lvl="1">
              <a:lnSpc>
                <a:spcPts val="5086"/>
              </a:lnSpc>
              <a:buAutoNum type="arabicPeriod" startAt="1"/>
            </a:pPr>
            <a:r>
              <a:rPr lang="en-US" sz="3795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https://successive.tech/blog/devops-in-modern-software-development/</a:t>
            </a:r>
          </a:p>
          <a:p>
            <a:pPr algn="l" marL="819541" indent="-409770" lvl="1">
              <a:lnSpc>
                <a:spcPts val="5086"/>
              </a:lnSpc>
              <a:buAutoNum type="arabicPeriod" startAt="1"/>
            </a:pPr>
            <a:r>
              <a:rPr lang="en-US" sz="3795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https://www.geeksforgeeks.org/software-testing/what-is-agile-methodology/</a:t>
            </a:r>
          </a:p>
          <a:p>
            <a:pPr algn="l" marL="819541" indent="-409770" lvl="1">
              <a:lnSpc>
                <a:spcPts val="5086"/>
              </a:lnSpc>
              <a:buAutoNum type="arabicPeriod" startAt="1"/>
            </a:pPr>
            <a:r>
              <a:rPr lang="en-US" sz="3795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Lucidchart - https://www.lucidchart.com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450" cy="744750"/>
            <a:chOff x="0" y="0"/>
            <a:chExt cx="4032600" cy="993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600" cy="993000"/>
            </a:xfrm>
            <a:custGeom>
              <a:avLst/>
              <a:gdLst/>
              <a:ahLst/>
              <a:cxnLst/>
              <a:rect r="r" b="b" t="t" l="l"/>
              <a:pathLst>
                <a:path h="993000" w="4032600">
                  <a:moveTo>
                    <a:pt x="0" y="0"/>
                  </a:moveTo>
                  <a:lnTo>
                    <a:pt x="4032600" y="0"/>
                  </a:lnTo>
                  <a:lnTo>
                    <a:pt x="4032600" y="993000"/>
                  </a:lnTo>
                  <a:lnTo>
                    <a:pt x="0" y="99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600" cy="10025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14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776432" y="3365683"/>
            <a:ext cx="14735136" cy="317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23"/>
              </a:lnSpc>
            </a:pPr>
            <a:r>
              <a:rPr lang="en-US" sz="19913" b="tru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450" cy="744750"/>
            <a:chOff x="0" y="0"/>
            <a:chExt cx="4032600" cy="993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600" cy="993000"/>
            </a:xfrm>
            <a:custGeom>
              <a:avLst/>
              <a:gdLst/>
              <a:ahLst/>
              <a:cxnLst/>
              <a:rect r="r" b="b" t="t" l="l"/>
              <a:pathLst>
                <a:path h="993000" w="4032600">
                  <a:moveTo>
                    <a:pt x="0" y="0"/>
                  </a:moveTo>
                  <a:lnTo>
                    <a:pt x="4032600" y="0"/>
                  </a:lnTo>
                  <a:lnTo>
                    <a:pt x="4032600" y="993000"/>
                  </a:lnTo>
                  <a:lnTo>
                    <a:pt x="0" y="99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600" cy="10025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5254699" y="321526"/>
            <a:ext cx="7778603" cy="82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12"/>
              </a:lnSpc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The Problem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83258" y="2239700"/>
            <a:ext cx="14921484" cy="5419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1865" indent="-420933" lvl="1">
              <a:lnSpc>
                <a:spcPts val="6211"/>
              </a:lnSpc>
              <a:buFont typeface="Arial"/>
              <a:buChar char="•"/>
            </a:pPr>
            <a:r>
              <a:rPr lang="en-US" sz="38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</a:t>
            </a:r>
            <a:r>
              <a:rPr lang="en-US" sz="38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raditional software development models like Waterfall were rigid and time-consuming.</a:t>
            </a:r>
          </a:p>
          <a:p>
            <a:pPr algn="l" marL="841865" indent="-420933" lvl="1">
              <a:lnSpc>
                <a:spcPts val="6211"/>
              </a:lnSpc>
              <a:spcBef>
                <a:spcPct val="0"/>
              </a:spcBef>
              <a:buFont typeface="Arial"/>
              <a:buChar char="•"/>
            </a:pPr>
            <a:r>
              <a:rPr lang="en-US" sz="38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Fee</a:t>
            </a:r>
            <a:r>
              <a:rPr lang="en-US" sz="3899" strike="noStrike" u="non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dback was received only at the end of the process, leading to major delays and costly rework.</a:t>
            </a:r>
          </a:p>
          <a:p>
            <a:pPr algn="l" marL="841865" indent="-420933" lvl="1">
              <a:lnSpc>
                <a:spcPts val="6211"/>
              </a:lnSpc>
              <a:spcBef>
                <a:spcPct val="0"/>
              </a:spcBef>
              <a:buFont typeface="Arial"/>
              <a:buChar char="•"/>
            </a:pPr>
            <a:r>
              <a:rPr lang="en-US" sz="3899" strike="noStrike" u="non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</a:t>
            </a:r>
            <a:r>
              <a:rPr lang="en-US" sz="3899" strike="noStrike" u="non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 technology advanced, teams needed methods that were faster, more flexible, and more responsive to change.</a:t>
            </a:r>
          </a:p>
          <a:p>
            <a:pPr algn="l" marL="0" indent="0" lvl="0">
              <a:lnSpc>
                <a:spcPts val="62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664531" y="1533210"/>
            <a:ext cx="8022363" cy="7051903"/>
          </a:xfrm>
          <a:custGeom>
            <a:avLst/>
            <a:gdLst/>
            <a:ahLst/>
            <a:cxnLst/>
            <a:rect r="r" b="b" t="t" l="l"/>
            <a:pathLst>
              <a:path h="7051903" w="8022363">
                <a:moveTo>
                  <a:pt x="0" y="0"/>
                </a:moveTo>
                <a:lnTo>
                  <a:pt x="8022363" y="0"/>
                </a:lnTo>
                <a:lnTo>
                  <a:pt x="8022363" y="7051903"/>
                </a:lnTo>
                <a:lnTo>
                  <a:pt x="0" y="70519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9803" t="0" r="-2858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7778603" cy="82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12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Ag</a:t>
            </a:r>
            <a:r>
              <a:rPr lang="en-US" b="true" sz="5062" strike="noStrike" u="non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ile Development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31568" y="1890564"/>
            <a:ext cx="7024289" cy="620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Ag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ile introduced short development cycles called sprints, allowing quick delivery of working software.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It encouraged close collaboration between teams and customers to ensure continuous improvement.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 approach made it possible to adapt rapidly to changing requirements and user needs.</a:t>
            </a:r>
          </a:p>
          <a:p>
            <a:pPr algn="l">
              <a:lnSpc>
                <a:spcPts val="4984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834451" y="3016711"/>
            <a:ext cx="8424849" cy="4253578"/>
          </a:xfrm>
          <a:custGeom>
            <a:avLst/>
            <a:gdLst/>
            <a:ahLst/>
            <a:cxnLst/>
            <a:rect r="r" b="b" t="t" l="l"/>
            <a:pathLst>
              <a:path h="4253578" w="8424849">
                <a:moveTo>
                  <a:pt x="0" y="0"/>
                </a:moveTo>
                <a:lnTo>
                  <a:pt x="8424849" y="0"/>
                </a:lnTo>
                <a:lnTo>
                  <a:pt x="8424849" y="4253578"/>
                </a:lnTo>
                <a:lnTo>
                  <a:pt x="0" y="42535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225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82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12"/>
              </a:lnSpc>
              <a:spcBef>
                <a:spcPct val="0"/>
              </a:spcBef>
            </a:pPr>
            <a:r>
              <a:rPr lang="en-US" b="true" sz="5062" strike="noStrike" u="non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DevOps: Bridging the Gap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28650" y="1974902"/>
            <a:ext cx="7862489" cy="6826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evOps evolved to integrate development and operations teams, breaking down silos within organizations.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It focuses on automation, continuous integration, and continuous delivery for faster deployment.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DevOps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ensures seamless collaboration between teams, improving product stability and reducing release times.</a:t>
            </a:r>
          </a:p>
          <a:p>
            <a:pPr algn="l">
              <a:lnSpc>
                <a:spcPts val="498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679316" y="2466258"/>
            <a:ext cx="9200973" cy="5750608"/>
          </a:xfrm>
          <a:custGeom>
            <a:avLst/>
            <a:gdLst/>
            <a:ahLst/>
            <a:cxnLst/>
            <a:rect r="r" b="b" t="t" l="l"/>
            <a:pathLst>
              <a:path h="5750608" w="9200973">
                <a:moveTo>
                  <a:pt x="0" y="0"/>
                </a:moveTo>
                <a:lnTo>
                  <a:pt x="9200972" y="0"/>
                </a:lnTo>
                <a:lnTo>
                  <a:pt x="9200972" y="5750607"/>
                </a:lnTo>
                <a:lnTo>
                  <a:pt x="0" y="57506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82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12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Inside </a:t>
            </a:r>
            <a:r>
              <a:rPr lang="en-US" b="true" sz="5062" strike="noStrike" u="non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DevOps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28650" y="1974902"/>
            <a:ext cx="7862489" cy="6826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evOps evolved to integrate development and operations teams, breaking down silos within organizations.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It focuses on automation, continuous integration, and continuous delivery for faster deployment.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DevOps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ensures seamless collaboration between teams, improving product stability and reducing release times.</a:t>
            </a:r>
          </a:p>
          <a:p>
            <a:pPr algn="l">
              <a:lnSpc>
                <a:spcPts val="4984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6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9298406" y="1767938"/>
            <a:ext cx="8481196" cy="6360897"/>
          </a:xfrm>
          <a:custGeom>
            <a:avLst/>
            <a:gdLst/>
            <a:ahLst/>
            <a:cxnLst/>
            <a:rect r="r" b="b" t="t" l="l"/>
            <a:pathLst>
              <a:path h="6360897" w="8481196">
                <a:moveTo>
                  <a:pt x="0" y="0"/>
                </a:moveTo>
                <a:lnTo>
                  <a:pt x="8481196" y="0"/>
                </a:lnTo>
                <a:lnTo>
                  <a:pt x="8481196" y="6360897"/>
                </a:lnTo>
                <a:lnTo>
                  <a:pt x="0" y="63608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82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12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Impact of </a:t>
            </a:r>
            <a:r>
              <a:rPr lang="en-US" b="true" sz="5062" strike="noStrike" u="non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DevOps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94312" y="2091126"/>
            <a:ext cx="7862489" cy="5581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Before D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evOps, software deployment was manual, slow, and prone to errors.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Wi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 DevOps, automation replaced manual processes, resulting in faster and more reliable releases.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Teams now deploy updat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es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frequently and respond to issues more effectively, improving overall quality.</a:t>
            </a:r>
          </a:p>
          <a:p>
            <a:pPr algn="l">
              <a:lnSpc>
                <a:spcPts val="4984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7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9368502" y="2158165"/>
            <a:ext cx="8668028" cy="5836545"/>
          </a:xfrm>
          <a:custGeom>
            <a:avLst/>
            <a:gdLst/>
            <a:ahLst/>
            <a:cxnLst/>
            <a:rect r="r" b="b" t="t" l="l"/>
            <a:pathLst>
              <a:path h="5836545" w="8668028">
                <a:moveTo>
                  <a:pt x="0" y="0"/>
                </a:moveTo>
                <a:lnTo>
                  <a:pt x="8668028" y="0"/>
                </a:lnTo>
                <a:lnTo>
                  <a:pt x="8668028" y="5836544"/>
                </a:lnTo>
                <a:lnTo>
                  <a:pt x="0" y="58365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2427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12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The Rise of ML</a:t>
            </a:r>
            <a:r>
              <a:rPr lang="en-US" b="true" sz="5062" strike="noStrike" u="non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Ops</a:t>
            </a:r>
          </a:p>
          <a:p>
            <a:pPr algn="ctr" marL="0" indent="0" lvl="0">
              <a:lnSpc>
                <a:spcPts val="6307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6307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628650" y="2024815"/>
            <a:ext cx="7862489" cy="620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 machine learning gained importance, MLOps extended DevOps principles to data and model management.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 automates the entire machine learning lifecycle, including data preparation, model training, and deployment.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MLOp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ensures that machine learning models remain accurate, scalable, and continuously updated.</a:t>
            </a:r>
          </a:p>
          <a:p>
            <a:pPr algn="l">
              <a:lnSpc>
                <a:spcPts val="4984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8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828267" y="2642185"/>
            <a:ext cx="8951335" cy="5002630"/>
          </a:xfrm>
          <a:custGeom>
            <a:avLst/>
            <a:gdLst/>
            <a:ahLst/>
            <a:cxnLst/>
            <a:rect r="r" b="b" t="t" l="l"/>
            <a:pathLst>
              <a:path h="5002630" w="8951335">
                <a:moveTo>
                  <a:pt x="0" y="0"/>
                </a:moveTo>
                <a:lnTo>
                  <a:pt x="8951335" y="0"/>
                </a:lnTo>
                <a:lnTo>
                  <a:pt x="8951335" y="5002630"/>
                </a:lnTo>
                <a:lnTo>
                  <a:pt x="0" y="50026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162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7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The ML</a:t>
            </a:r>
            <a:r>
              <a:rPr lang="en-US" b="true" sz="5062" strike="noStrike" u="non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Ops Lifecycle</a:t>
            </a:r>
          </a:p>
          <a:p>
            <a:pPr algn="ctr" marL="0" indent="0" lvl="0">
              <a:lnSpc>
                <a:spcPts val="6307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628650" y="2341020"/>
            <a:ext cx="7862489" cy="5581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he MLOps process begins with data collection and preprocessing.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odels are then trained, validated, and deployed into production environments.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After deployment, performance is continuously monitored, and models are retrained when necessary to maintain accuracy.</a:t>
            </a:r>
          </a:p>
          <a:p>
            <a:pPr algn="l">
              <a:lnSpc>
                <a:spcPts val="4984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21140"/>
            <a:ext cx="1257300" cy="1185736"/>
            <a:chOff x="0" y="0"/>
            <a:chExt cx="1676400" cy="15809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6400" cy="1581023"/>
            </a:xfrm>
            <a:custGeom>
              <a:avLst/>
              <a:gdLst/>
              <a:ahLst/>
              <a:cxnLst/>
              <a:rect r="r" b="b" t="t" l="l"/>
              <a:pathLst>
                <a:path h="1581023" w="1676400">
                  <a:moveTo>
                    <a:pt x="0" y="0"/>
                  </a:moveTo>
                  <a:lnTo>
                    <a:pt x="1676400" y="0"/>
                  </a:lnTo>
                  <a:lnTo>
                    <a:pt x="1676400" y="1581023"/>
                  </a:lnTo>
                  <a:lnTo>
                    <a:pt x="0" y="158102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54415" y="9534525"/>
            <a:ext cx="3033585" cy="772350"/>
            <a:chOff x="0" y="0"/>
            <a:chExt cx="4044780" cy="1029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44823" cy="1029843"/>
            </a:xfrm>
            <a:custGeom>
              <a:avLst/>
              <a:gdLst/>
              <a:ahLst/>
              <a:cxnLst/>
              <a:rect r="r" b="b" t="t" l="l"/>
              <a:pathLst>
                <a:path h="1029843" w="4044823">
                  <a:moveTo>
                    <a:pt x="0" y="0"/>
                  </a:moveTo>
                  <a:lnTo>
                    <a:pt x="4044823" y="0"/>
                  </a:lnTo>
                  <a:lnTo>
                    <a:pt x="4044823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D922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57298" y="9534525"/>
            <a:ext cx="13997116" cy="772352"/>
            <a:chOff x="0" y="0"/>
            <a:chExt cx="18662822" cy="10298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662777" cy="1029843"/>
            </a:xfrm>
            <a:custGeom>
              <a:avLst/>
              <a:gdLst/>
              <a:ahLst/>
              <a:cxnLst/>
              <a:rect r="r" b="b" t="t" l="l"/>
              <a:pathLst>
                <a:path h="1029843" w="18662777">
                  <a:moveTo>
                    <a:pt x="0" y="0"/>
                  </a:moveTo>
                  <a:lnTo>
                    <a:pt x="18662777" y="0"/>
                  </a:lnTo>
                  <a:lnTo>
                    <a:pt x="18662777" y="1029843"/>
                  </a:lnTo>
                  <a:lnTo>
                    <a:pt x="0" y="1029843"/>
                  </a:lnTo>
                  <a:close/>
                </a:path>
              </a:pathLst>
            </a:custGeom>
            <a:solidFill>
              <a:srgbClr val="A4253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686894" y="339184"/>
            <a:ext cx="1092708" cy="809414"/>
            <a:chOff x="0" y="0"/>
            <a:chExt cx="1456944" cy="1079218"/>
          </a:xfrm>
        </p:grpSpPr>
        <p:sp>
          <p:nvSpPr>
            <p:cNvPr name="Freeform 9" id="9" descr="Graphical user interface, text, application  Description automatically generated"/>
            <p:cNvSpPr/>
            <p:nvPr/>
          </p:nvSpPr>
          <p:spPr>
            <a:xfrm flipH="false" flipV="false" rot="0">
              <a:off x="0" y="0"/>
              <a:ext cx="1456944" cy="1079246"/>
            </a:xfrm>
            <a:custGeom>
              <a:avLst/>
              <a:gdLst/>
              <a:ahLst/>
              <a:cxnLst/>
              <a:rect r="r" b="b" t="t" l="l"/>
              <a:pathLst>
                <a:path h="1079246" w="1456944">
                  <a:moveTo>
                    <a:pt x="0" y="0"/>
                  </a:moveTo>
                  <a:lnTo>
                    <a:pt x="1456944" y="0"/>
                  </a:lnTo>
                  <a:lnTo>
                    <a:pt x="1456944" y="1079246"/>
                  </a:lnTo>
                  <a:lnTo>
                    <a:pt x="0" y="10792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47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90793" y="212364"/>
            <a:ext cx="3474384" cy="1063058"/>
            <a:chOff x="0" y="0"/>
            <a:chExt cx="4632512" cy="1417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32452" cy="1417447"/>
            </a:xfrm>
            <a:custGeom>
              <a:avLst/>
              <a:gdLst/>
              <a:ahLst/>
              <a:cxnLst/>
              <a:rect r="r" b="b" t="t" l="l"/>
              <a:pathLst>
                <a:path h="1417447" w="4632452">
                  <a:moveTo>
                    <a:pt x="0" y="0"/>
                  </a:moveTo>
                  <a:lnTo>
                    <a:pt x="4632452" y="0"/>
                  </a:lnTo>
                  <a:lnTo>
                    <a:pt x="4632452" y="1417447"/>
                  </a:lnTo>
                  <a:lnTo>
                    <a:pt x="0" y="1417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54415" y="8794494"/>
            <a:ext cx="3024315" cy="744736"/>
            <a:chOff x="0" y="0"/>
            <a:chExt cx="4032420" cy="992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32420" cy="992982"/>
            </a:xfrm>
            <a:custGeom>
              <a:avLst/>
              <a:gdLst/>
              <a:ahLst/>
              <a:cxnLst/>
              <a:rect r="r" b="b" t="t" l="l"/>
              <a:pathLst>
                <a:path h="992982" w="4032420">
                  <a:moveTo>
                    <a:pt x="0" y="0"/>
                  </a:moveTo>
                  <a:lnTo>
                    <a:pt x="4032420" y="0"/>
                  </a:lnTo>
                  <a:lnTo>
                    <a:pt x="4032420" y="992982"/>
                  </a:lnTo>
                  <a:lnTo>
                    <a:pt x="0" y="992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32420" cy="100250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3F3F3F"/>
                  </a:solidFill>
                  <a:latin typeface="Fira Sans"/>
                  <a:ea typeface="Fira Sans"/>
                  <a:cs typeface="Fira Sans"/>
                  <a:sym typeface="Fira Sans"/>
                </a:rPr>
                <a:t>10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644872" y="2712979"/>
            <a:ext cx="9134730" cy="4517720"/>
          </a:xfrm>
          <a:custGeom>
            <a:avLst/>
            <a:gdLst/>
            <a:ahLst/>
            <a:cxnLst/>
            <a:rect r="r" b="b" t="t" l="l"/>
            <a:pathLst>
              <a:path h="4517720" w="9134730">
                <a:moveTo>
                  <a:pt x="0" y="0"/>
                </a:moveTo>
                <a:lnTo>
                  <a:pt x="9134730" y="0"/>
                </a:lnTo>
                <a:lnTo>
                  <a:pt x="9134730" y="4517719"/>
                </a:lnTo>
                <a:lnTo>
                  <a:pt x="0" y="45177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254699" y="321508"/>
            <a:ext cx="8642203" cy="82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7"/>
              </a:lnSpc>
              <a:spcBef>
                <a:spcPct val="0"/>
              </a:spcBef>
            </a:pPr>
            <a:r>
              <a:rPr lang="en-US" b="true" sz="5062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 Real-World A</a:t>
            </a:r>
            <a:r>
              <a:rPr lang="en-US" b="true" sz="5062" strike="noStrike" u="none">
                <a:solidFill>
                  <a:srgbClr val="091C53"/>
                </a:solidFill>
                <a:latin typeface="Arimo Bold"/>
                <a:ea typeface="Arimo Bold"/>
                <a:cs typeface="Arimo Bold"/>
                <a:sym typeface="Arimo Bold"/>
              </a:rPr>
              <a:t>pplications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28650" y="2286239"/>
            <a:ext cx="7862489" cy="5581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etflix applies MLOps to refine its recommendation engine through constant learning.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Amaz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on uses MLOps for demand forecasting and inventory optimization.</a:t>
            </a:r>
          </a:p>
          <a:p>
            <a:pPr algn="l" marL="675239" indent="-337620" lvl="1">
              <a:lnSpc>
                <a:spcPts val="4982"/>
              </a:lnSpc>
              <a:buFont typeface="Arial"/>
              <a:buChar char="•"/>
            </a:pP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</a:t>
            </a:r>
            <a:r>
              <a:rPr lang="en-US" sz="312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esla employs MLOps to update and improve its self-driving algorithms with real-time data.</a:t>
            </a:r>
          </a:p>
          <a:p>
            <a:pPr algn="l">
              <a:lnSpc>
                <a:spcPts val="4984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DAG3A6F0YcQ</dc:identifier>
  <dcterms:modified xsi:type="dcterms:W3CDTF">2011-08-01T06:04:30Z</dcterms:modified>
  <cp:revision>1</cp:revision>
  <dc:title>Agile → DevOps → MLOps</dc:title>
</cp:coreProperties>
</file>

<file path=docProps/thumbnail.jpeg>
</file>